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59" r:id="rId5"/>
    <p:sldId id="277" r:id="rId6"/>
    <p:sldId id="278" r:id="rId7"/>
    <p:sldId id="287" r:id="rId8"/>
    <p:sldId id="298" r:id="rId9"/>
    <p:sldId id="289" r:id="rId10"/>
    <p:sldId id="292" r:id="rId11"/>
    <p:sldId id="296" r:id="rId12"/>
    <p:sldId id="293" r:id="rId13"/>
    <p:sldId id="297" r:id="rId14"/>
    <p:sldId id="291" r:id="rId15"/>
    <p:sldId id="290" r:id="rId16"/>
    <p:sldId id="288" r:id="rId17"/>
    <p:sldId id="285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/>
    <p:restoredTop sz="94712"/>
  </p:normalViewPr>
  <p:slideViewPr>
    <p:cSldViewPr snapToGrid="0" snapToObjects="1">
      <p:cViewPr>
        <p:scale>
          <a:sx n="95" d="100"/>
          <a:sy n="95" d="100"/>
        </p:scale>
        <p:origin x="-24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83024-DFFE-014D-9D28-A35DF4C5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48E78-75BA-D048-B509-00BBDBABA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20093270-455D-5346-9934-D142A4DF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37545-C911-B54D-AC23-83380490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B12B6-B3E0-2241-BC87-701D66248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3" b="16552"/>
          <a:stretch/>
        </p:blipFill>
        <p:spPr>
          <a:xfrm>
            <a:off x="7955280" y="2012520"/>
            <a:ext cx="297180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122" y="1690200"/>
            <a:ext cx="6400066" cy="4348370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4981733" y="2458498"/>
            <a:ext cx="1176666" cy="586115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HEK cell proof-of-concept analysis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Tree space considerations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Baskerville" panose="02020502070401020303" pitchFamily="18" charset="0"/>
                <a:ea typeface="Baskerville" panose="02020502070401020303" pitchFamily="18" charset="0"/>
              </a:rPr>
              <a:t>Runtime (10,000,000 iterations) </a:t>
            </a:r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60D0C65-27BA-7545-A73D-466FB2F33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410584"/>
                  </p:ext>
                </p:extLst>
              </p:nvPr>
            </p:nvGraphicFramePr>
            <p:xfrm>
              <a:off x="1250576" y="1690200"/>
              <a:ext cx="9489699" cy="439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0327">
                      <a:extLst>
                        <a:ext uri="{9D8B030D-6E8A-4147-A177-3AD203B41FA5}">
                          <a16:colId xmlns:a16="http://schemas.microsoft.com/office/drawing/2014/main" val="1292334201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20974162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526618453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987276266"/>
                        </a:ext>
                      </a:extLst>
                    </a:gridCol>
                  </a:tblGrid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34548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~12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~24 hrs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675023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2.0: </a:t>
                          </a:r>
                          <a:r>
                            <a:rPr lang="en-CH" b="0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CH" dirty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3.5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3.5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2.8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154951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3.1: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+ 6 threads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4.2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7.9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6.8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764855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3.2: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+ 12 threads</a:t>
                          </a: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5.6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H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÷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Baskerville" panose="02020502070401020303" pitchFamily="18" charset="0"/>
                                    <a:ea typeface="Baskerville" panose="02020502070401020303" pitchFamily="18" charset="0"/>
                                  </a:rPr>
                                  <m:t>5.2</m:t>
                                </m:r>
                              </m:oMath>
                            </m:oMathPara>
                          </a14:m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9403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60D0C65-27BA-7545-A73D-466FB2F330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410584"/>
                  </p:ext>
                </p:extLst>
              </p:nvPr>
            </p:nvGraphicFramePr>
            <p:xfrm>
              <a:off x="1250576" y="1690200"/>
              <a:ext cx="9489699" cy="439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0327">
                      <a:extLst>
                        <a:ext uri="{9D8B030D-6E8A-4147-A177-3AD203B41FA5}">
                          <a16:colId xmlns:a16="http://schemas.microsoft.com/office/drawing/2014/main" val="1292334201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20974162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3526618453"/>
                        </a:ext>
                      </a:extLst>
                    </a:gridCol>
                    <a:gridCol w="1923124">
                      <a:extLst>
                        <a:ext uri="{9D8B030D-6E8A-4147-A177-3AD203B41FA5}">
                          <a16:colId xmlns:a16="http://schemas.microsoft.com/office/drawing/2014/main" val="987276266"/>
                        </a:ext>
                      </a:extLst>
                    </a:gridCol>
                  </a:tblGrid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34548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~12 hrs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~24 hrs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675023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2.0: </a:t>
                          </a:r>
                          <a:r>
                            <a:rPr lang="en-CH" b="0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201449" r="-201316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201449" r="-102649" b="-2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201449" r="-1974" b="-205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0154951"/>
                      </a:ext>
                    </a:extLst>
                  </a:tr>
                  <a:tr h="871370">
                    <a:tc>
                      <a:txBody>
                        <a:bodyPr/>
                        <a:lstStyle/>
                        <a:p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3.1: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+ 6 threads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301449" r="-201316" b="-1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301449" r="-102649" b="-1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301449" r="-1974" b="-105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7648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H" b="1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Implementation 3.2: </a:t>
                          </a:r>
                          <a:r>
                            <a:rPr lang="en-CH" dirty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a:t>+ caching + 12 threads</a:t>
                          </a:r>
                        </a:p>
                        <a:p>
                          <a:endParaRPr lang="en-CH" dirty="0">
                            <a:latin typeface="Baskerville" panose="02020502070401020303" pitchFamily="18" charset="0"/>
                            <a:ea typeface="Baskerville" panose="0202050207040102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193421" t="-384722" r="-201316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295364" t="-384722" r="-102649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92763" t="-384722" r="-197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403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31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5E101-F07E-8F44-B8B2-73BE39AE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0" y="2058730"/>
            <a:ext cx="5889547" cy="3636290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7E4DF41-FC9E-FD42-B2A1-C34C21DED44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84080" y="1162980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1800" b="1" dirty="0">
                <a:latin typeface="Baskerville" panose="02020502070401020303" pitchFamily="18" charset="0"/>
                <a:ea typeface="Baskerville" panose="02020502070401020303" pitchFamily="18" charset="0"/>
              </a:rPr>
              <a:t>Phylogenetic Bayesian inference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5FDD8-E653-014E-9F5A-C52E7D0E4F9B}"/>
              </a:ext>
            </a:extLst>
          </p:cNvPr>
          <p:cNvSpPr/>
          <p:nvPr/>
        </p:nvSpPr>
        <p:spPr>
          <a:xfrm>
            <a:off x="834720" y="1393368"/>
            <a:ext cx="384480" cy="57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6C53C5-E15D-E249-9F1C-400A049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3180" cy="400955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89DDDD0-A2FE-FA4F-9E58-5320826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59C338B-449D-BE47-8E47-2A0B773C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11320" y="2585420"/>
            <a:ext cx="3737838" cy="1940860"/>
          </a:xfrm>
          <a:prstGeom prst="rect">
            <a:avLst/>
          </a:prstGeom>
          <a:ln>
            <a:noFill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C7D0CAC5-BA4F-DB41-91AB-A0CE0DB55F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74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31E5E-E8AF-4B4B-A518-42754007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690200"/>
            <a:ext cx="6394535" cy="4010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A9BF7C0-5E60-1142-ADC2-1F0BFA9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CEE6D4EF-A7E1-1240-B8C4-F8C4B7B1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003591" y="3179721"/>
            <a:ext cx="3456674" cy="691239"/>
          </a:xfrm>
          <a:prstGeom prst="rect">
            <a:avLst/>
          </a:prstGeom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46A4298-EF18-6E4C-A518-B68C684245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87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Words>200</Words>
  <Application>Microsoft Macintosh PowerPoint</Application>
  <PresentationFormat>Widescreen</PresentationFormat>
  <Paragraphs>58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Baskerville</vt:lpstr>
      <vt:lpstr>Calibri</vt:lpstr>
      <vt:lpstr>Calibri Light</vt:lpstr>
      <vt:lpstr>Cambria Math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Runtime (10,000,000 iterations) </vt:lpstr>
      <vt:lpstr>Analysis of the HEK data</vt:lpstr>
      <vt:lpstr>Analysis of the HEK data</vt:lpstr>
      <vt:lpstr>Analysis of the HEK data</vt:lpstr>
      <vt:lpstr>Analysis of the HEK data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32</cp:revision>
  <dcterms:created xsi:type="dcterms:W3CDTF">2022-09-07T07:32:56Z</dcterms:created>
  <dcterms:modified xsi:type="dcterms:W3CDTF">2023-04-03T14:44:34Z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